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59" r:id="rId4"/>
    <p:sldId id="260" r:id="rId5"/>
    <p:sldId id="257" r:id="rId6"/>
    <p:sldId id="269" r:id="rId7"/>
    <p:sldId id="270" r:id="rId8"/>
    <p:sldId id="271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F09D5-C449-44BA-9897-D690DE35ED4C}" type="datetime1">
              <a:rPr lang="ru-RU" smtClean="0"/>
              <a:t>18.11.2021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FC885-FDAF-42DD-A9E8-08CDE81BCD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59679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44FC-CF48-4D5E-9E50-DA5EBFEF4596}" type="datetime1">
              <a:rPr lang="ru-RU" smtClean="0"/>
              <a:t>18.11.2021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56744-033E-4CEC-9850-51B1CFFC9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715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9FCE-2F54-4BF0-8E07-B1329EE6D128}" type="datetime1">
              <a:rPr lang="ru-RU" smtClean="0"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0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0D9F-415B-483C-AE2D-DD09FB723751}" type="datetime1">
              <a:rPr lang="ru-RU" smtClean="0"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79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B4E8-441D-4564-B716-047E9492FBB4}" type="datetime1">
              <a:rPr lang="ru-RU" smtClean="0"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97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B18C-B73F-4C98-9FAD-614195FFCDC4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58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4581-4E6F-4B17-9F0F-DB33AEB9BAF9}" type="datetime1">
              <a:rPr lang="ru-RU" smtClean="0"/>
              <a:t>18.11.2021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83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55205-D3CB-497B-8CFD-4C1F79D87FD6}" type="datetime1">
              <a:rPr lang="ru-RU" smtClean="0"/>
              <a:t>18.11.2021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218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9C84-95B4-4476-9BC1-AFD26A58928B}" type="datetime1">
              <a:rPr lang="ru-RU" smtClean="0"/>
              <a:t>18.11.2021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482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5F9-B94D-4459-95EF-8D40E7597266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2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3067-2CF2-4A1B-A8AA-CF3DB275318E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1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2E4B-9E7B-44C5-974C-FF0BBB3ACE15}" type="datetime1">
              <a:rPr lang="ru-RU" smtClean="0"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136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D21D9-0936-4269-9674-71C76B908D4C}" type="datetime1">
              <a:rPr lang="ru-RU" smtClean="0"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56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2463A-FF2C-4974-8346-3703B0755D21}" type="datetime1">
              <a:rPr lang="ru-RU" smtClean="0"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МБОУ "СОШ №52"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EC097-9814-4504-A356-7C90B1377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33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46068" y="1812426"/>
            <a:ext cx="9144000" cy="4157299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>
                <a:solidFill>
                  <a:srgbClr val="FF0000"/>
                </a:solidFill>
              </a:rPr>
              <a:t>ЕГЭ</a:t>
            </a:r>
            <a:r>
              <a:rPr lang="ru-RU" sz="2800" dirty="0">
                <a:solidFill>
                  <a:srgbClr val="FF0000"/>
                </a:solidFill>
              </a:rPr>
              <a:t> – важное испытание в жизни выпускников школы. От результатов экзаменов зависит дальнейшее поступление в ВУЗ. На итоговые баллы влияют не только знания ученика, но и </a:t>
            </a:r>
            <a:r>
              <a:rPr lang="ru-RU" sz="2800" b="1" dirty="0">
                <a:solidFill>
                  <a:srgbClr val="FF0000"/>
                </a:solidFill>
              </a:rPr>
              <a:t>правильность оформления бланков.</a:t>
            </a:r>
            <a:r>
              <a:rPr lang="ru-RU" sz="2800" dirty="0">
                <a:solidFill>
                  <a:srgbClr val="FF0000"/>
                </a:solidFill>
              </a:rPr>
              <a:t> Зачастую ученики теряют заветные баллы из-за неразборчивого почерка, неверной записи ответа в клетки. В истории ЕГЭ известен случай, когда в 2019 году несколько выпускников получили</a:t>
            </a:r>
            <a:r>
              <a:rPr lang="ru-RU" sz="2800" b="1" dirty="0">
                <a:solidFill>
                  <a:srgbClr val="FF0000"/>
                </a:solidFill>
              </a:rPr>
              <a:t> 0 баллов</a:t>
            </a:r>
            <a:r>
              <a:rPr lang="ru-RU" sz="2800" dirty="0">
                <a:solidFill>
                  <a:srgbClr val="FF0000"/>
                </a:solidFill>
              </a:rPr>
              <a:t> за работу из-за заполнения бланков ручкой, которая не подходила под стандартные требования (напоминаем, что все работы пишутся черными </a:t>
            </a:r>
            <a:r>
              <a:rPr lang="ru-RU" sz="2800" dirty="0" err="1">
                <a:solidFill>
                  <a:srgbClr val="FF0000"/>
                </a:solidFill>
              </a:rPr>
              <a:t>гелевыми</a:t>
            </a:r>
            <a:r>
              <a:rPr lang="ru-RU" sz="2800" dirty="0">
                <a:solidFill>
                  <a:srgbClr val="FF0000"/>
                </a:solidFill>
              </a:rPr>
              <a:t> чернилами)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162629" y="471170"/>
            <a:ext cx="9144000" cy="9546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Как заполнить бланк ЕГЭ?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4338-B549-4BDF-BEFE-0CB372E1C0AE}" type="datetime1">
              <a:rPr lang="ru-RU" smtClean="0"/>
              <a:t>18.11.2021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52400" y="225242"/>
            <a:ext cx="2344057" cy="365125"/>
          </a:xfrm>
        </p:spPr>
        <p:txBody>
          <a:bodyPr/>
          <a:lstStyle/>
          <a:p>
            <a:r>
              <a:rPr lang="ru-RU" sz="2000" b="1" i="1" dirty="0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8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1. Общая часть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Участники итогового сочинения (изложения) выполняют итоговое сочинение (изложение) на черно-белых бланках регистрации и бланках записи (в том числе бланках записи, выданных дополнительно (далее – дополнительные бланки записи) формата А4. </a:t>
            </a:r>
          </a:p>
          <a:p>
            <a:pPr algn="just"/>
            <a:r>
              <a:rPr lang="ru-RU" dirty="0"/>
              <a:t>При заполнении бланков итогового сочинения (изложения) необходимо точно соблюдать настоящие правила, так как информация, внесенная в бланки, сканируется и обрабатывается с использованием специализированных аппаратно-программных средств.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F290E-8804-4345-8A0C-4A0764512A8B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39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3485" y="124301"/>
            <a:ext cx="849448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2. Основные правила заполнения бланков итогового сочинения (изложения)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1" y="1419228"/>
            <a:ext cx="11938000" cy="4067175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dirty="0"/>
              <a:t>Все бланки сочинения (изложения) заполняются </a:t>
            </a:r>
            <a:r>
              <a:rPr lang="ru-RU" dirty="0" err="1"/>
              <a:t>гелевыми</a:t>
            </a:r>
            <a:r>
              <a:rPr lang="ru-RU" dirty="0"/>
              <a:t> или капиллярными ручками с чернилами черного цвета. </a:t>
            </a:r>
          </a:p>
          <a:p>
            <a:pPr algn="just">
              <a:spcBef>
                <a:spcPts val="0"/>
              </a:spcBef>
            </a:pPr>
            <a:r>
              <a:rPr lang="ru-RU" dirty="0"/>
              <a:t>Участник должен изображать каждую цифру и букву во всех заполняемых полях бланка регистрации и верхней части бланка записи, тщательно копируя образец ее написания из строки с образцами написания символов, расположенной в верхней части бланка регистрации. Небрежное написание символов может привести к тому, что при автоматизированной обработке символ может быть распознан неправильно. </a:t>
            </a:r>
          </a:p>
          <a:p>
            <a:pPr algn="just">
              <a:spcBef>
                <a:spcPts val="0"/>
              </a:spcBef>
            </a:pPr>
            <a:r>
              <a:rPr lang="ru-RU" dirty="0"/>
              <a:t>Каждое поле в бланках заполняется, начиная с первой позиции (в том числе и поля для занесения фамилии, имени и отчества участника). </a:t>
            </a:r>
          </a:p>
          <a:p>
            <a:pPr algn="just">
              <a:spcBef>
                <a:spcPts val="0"/>
              </a:spcBef>
            </a:pPr>
            <a:r>
              <a:rPr lang="ru-RU" dirty="0"/>
              <a:t>Если участник не имеет информации для заполнения какого-то конкретного поля, он должен оставить это поле пустым (не делать прочерков).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56BE-8F8B-47E5-A4FF-D938B7768424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17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6114" y="365125"/>
            <a:ext cx="8697686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Категорически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запрещается</a:t>
            </a:r>
            <a:r>
              <a:rPr lang="ru-RU" b="1" dirty="0" smtClean="0"/>
              <a:t>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делать </a:t>
            </a:r>
            <a:r>
              <a:rPr lang="ru-RU" dirty="0"/>
              <a:t>в полях бланков, вне полей бланков какие-либо записи и (или) пометки, не относящиеся к содержанию полей бланков; </a:t>
            </a:r>
          </a:p>
          <a:p>
            <a:pPr algn="just"/>
            <a:r>
              <a:rPr lang="ru-RU" dirty="0"/>
              <a:t>использовать для заполнения бланков цветные ручки вместо </a:t>
            </a:r>
            <a:r>
              <a:rPr lang="ru-RU" dirty="0" err="1"/>
              <a:t>гелевой</a:t>
            </a:r>
            <a:r>
              <a:rPr lang="ru-RU" dirty="0"/>
              <a:t> или капиллярной ручки с чернилами черного цвета, карандаш (даже для черновых записей на бланках), средства для исправления внесенной в бланки информации (корректирующую жидкость, «ластик» и др.).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14F3-618B-4535-B030-DACBAC41354C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73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3568" t="14555" r="32999" b="7945"/>
          <a:stretch/>
        </p:blipFill>
        <p:spPr>
          <a:xfrm>
            <a:off x="3958044" y="69902"/>
            <a:ext cx="5172893" cy="6741850"/>
          </a:xfrm>
          <a:prstGeom prst="rect">
            <a:avLst/>
          </a:prstGeom>
        </p:spPr>
      </p:pic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45867" y="3427740"/>
            <a:ext cx="3812177" cy="1714409"/>
          </a:xfrm>
        </p:spPr>
        <p:txBody>
          <a:bodyPr/>
          <a:lstStyle/>
          <a:p>
            <a:r>
              <a:rPr lang="ru-RU" dirty="0"/>
              <a:t>Бланк регистрации (рис. 1) состоит из трех частей – верхней, средней и нижней.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9059" y="828544"/>
            <a:ext cx="39145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</a:rPr>
              <a:t>3. Заполнение бланка регистрации итогового сочинения (изложения)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407B-E160-48F2-B9DE-F0BAA6450D22}" type="datetime1">
              <a:rPr lang="ru-RU" smtClean="0"/>
              <a:t>18.11.2021</a:t>
            </a:fld>
            <a:endParaRPr lang="ru-RU"/>
          </a:p>
        </p:txBody>
      </p:sp>
      <p:sp>
        <p:nvSpPr>
          <p:cNvPr id="9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80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0D9F-415B-483C-AE2D-DD09FB723751}" type="datetime1">
              <a:rPr lang="ru-RU" smtClean="0"/>
              <a:t>18.11.2021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7762" t="20784" r="19323" b="6795"/>
          <a:stretch/>
        </p:blipFill>
        <p:spPr>
          <a:xfrm>
            <a:off x="1045028" y="155690"/>
            <a:ext cx="10145486" cy="65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2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0D9F-415B-483C-AE2D-DD09FB723751}" type="datetime1">
              <a:rPr lang="ru-RU" smtClean="0"/>
              <a:t>18.11.2021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2670" t="21974" r="25793" b="6002"/>
          <a:stretch/>
        </p:blipFill>
        <p:spPr>
          <a:xfrm>
            <a:off x="2559791" y="111158"/>
            <a:ext cx="8180780" cy="642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6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0D9F-415B-483C-AE2D-DD09FB723751}" type="datetime1">
              <a:rPr lang="ru-RU" smtClean="0"/>
              <a:t>18.11.2021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3004" t="19990" r="24901" b="10565"/>
          <a:stretch/>
        </p:blipFill>
        <p:spPr>
          <a:xfrm>
            <a:off x="2383972" y="295327"/>
            <a:ext cx="8574315" cy="642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07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4970" y="749535"/>
            <a:ext cx="96258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В верхней части бланка регистрации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расположены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: 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вертикальный и горизонтальный штрих-коды;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поля для рукописного занесения информации;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строка с образцами написания символов. </a:t>
            </a:r>
            <a:endParaRPr lang="ru-RU" sz="2800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4C043-0429-464D-8D1E-16A06333046D}" type="datetime1">
              <a:rPr lang="ru-RU" smtClean="0"/>
              <a:t>18.11.2021</a:t>
            </a:fld>
            <a:endParaRPr lang="ru-RU"/>
          </a:p>
        </p:txBody>
      </p:sp>
      <p:sp>
        <p:nvSpPr>
          <p:cNvPr id="8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487" y="2785759"/>
            <a:ext cx="8824686" cy="357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7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6456" y="365125"/>
            <a:ext cx="9231087" cy="83956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Заполнение полей </a:t>
            </a:r>
            <a:r>
              <a:rPr lang="ru-RU" b="1" dirty="0">
                <a:solidFill>
                  <a:srgbClr val="FF0000"/>
                </a:solidFill>
              </a:rPr>
              <a:t>верхней части бланка </a:t>
            </a:r>
            <a:r>
              <a:rPr lang="ru-RU" b="1" dirty="0" smtClean="0">
                <a:solidFill>
                  <a:srgbClr val="FF0000"/>
                </a:solidFill>
              </a:rPr>
              <a:t>регистрации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0750-BF33-4278-8364-CF672441A320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3339" t="15228" r="21777" b="12350"/>
          <a:stretch/>
        </p:blipFill>
        <p:spPr>
          <a:xfrm>
            <a:off x="2772228" y="1278620"/>
            <a:ext cx="7141028" cy="529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7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9754"/>
            <a:ext cx="10515600" cy="92093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b="1" dirty="0" smtClean="0">
                <a:solidFill>
                  <a:srgbClr val="FF0000"/>
                </a:solidFill>
              </a:rPr>
              <a:t>В средней части бланка регистрации </a:t>
            </a:r>
            <a:r>
              <a:rPr lang="ru-RU" sz="3600" dirty="0" smtClean="0"/>
              <a:t>расположены поля для записи сведений об участнике</a:t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0750-BF33-4278-8364-CF672441A320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863" y="1818295"/>
            <a:ext cx="10819591" cy="30294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48863" y="5140395"/>
            <a:ext cx="109365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Поля средней части бланка регистрации заполняются участником самостоятельно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925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70710"/>
            <a:ext cx="10515600" cy="1325563"/>
          </a:xfrm>
        </p:spPr>
        <p:txBody>
          <a:bodyPr>
            <a:noAutofit/>
          </a:bodyPr>
          <a:lstStyle/>
          <a:p>
            <a:pPr algn="just"/>
            <a:r>
              <a:rPr lang="ru-RU" sz="2800" dirty="0"/>
              <a:t>В средней части бланка регистрации также расположена краткая инструкция </a:t>
            </a:r>
            <a:r>
              <a:rPr lang="ru-RU" sz="2800" dirty="0" smtClean="0"/>
              <a:t>по </a:t>
            </a:r>
            <a:r>
              <a:rPr lang="ru-RU" sz="2800" dirty="0"/>
              <a:t>заполнению бланков и выполнению итогового сочинения (изложения), а также поле для подписи участника.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0750-BF33-4278-8364-CF672441A320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43" y="2250260"/>
            <a:ext cx="11040129" cy="262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6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8600" y="-37190"/>
            <a:ext cx="10515600" cy="1325563"/>
          </a:xfrm>
        </p:spPr>
        <p:txBody>
          <a:bodyPr/>
          <a:lstStyle/>
          <a:p>
            <a:r>
              <a:rPr lang="ru-RU" b="1" dirty="0"/>
              <a:t>4. Заполнение бланков записи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85398"/>
            <a:ext cx="10515600" cy="435133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/>
              <a:t>Бланки записи, в том числе бланки записи, выданные дополнительно (дополнительные бланки записи) предназначены для написания итогового сочинения (изложения</a:t>
            </a:r>
            <a:r>
              <a:rPr lang="ru-RU" sz="2400" dirty="0" smtClean="0"/>
              <a:t>).</a:t>
            </a:r>
          </a:p>
          <a:p>
            <a:pPr algn="just">
              <a:spcBef>
                <a:spcPts val="0"/>
              </a:spcBef>
            </a:pPr>
            <a:r>
              <a:rPr lang="ru-RU" sz="2400" dirty="0"/>
              <a:t>Комплект участника содержит один двусторонний бланк записи при двусторонней печати или два односторонних бланка записи при односторонней печати. </a:t>
            </a:r>
          </a:p>
          <a:p>
            <a:pPr algn="just">
              <a:spcBef>
                <a:spcPts val="0"/>
              </a:spcBef>
            </a:pPr>
            <a:r>
              <a:rPr lang="ru-RU" sz="2400" dirty="0"/>
              <a:t>В верхней части бланка записи (рис. 5) расположены: </a:t>
            </a:r>
          </a:p>
          <a:p>
            <a:pPr algn="just">
              <a:spcBef>
                <a:spcPts val="0"/>
              </a:spcBef>
            </a:pPr>
            <a:r>
              <a:rPr lang="ru-RU" sz="2400" dirty="0"/>
              <a:t>вертикальный и горизонтальный штрих-коды; </a:t>
            </a:r>
          </a:p>
          <a:p>
            <a:pPr algn="just">
              <a:spcBef>
                <a:spcPts val="0"/>
              </a:spcBef>
            </a:pPr>
            <a:r>
              <a:rPr lang="ru-RU" sz="2400" dirty="0"/>
              <a:t>поля для заполнения участником; </a:t>
            </a:r>
          </a:p>
          <a:p>
            <a:pPr algn="just">
              <a:spcBef>
                <a:spcPts val="0"/>
              </a:spcBef>
            </a:pPr>
            <a:r>
              <a:rPr lang="ru-RU" sz="2400" dirty="0"/>
              <a:t>поле «Лист №» заполняется членом комиссии по проведению итогового сочинения (изложения) в случае выдачи участнику дополнительного бланка записи. </a:t>
            </a:r>
          </a:p>
          <a:p>
            <a:pPr algn="just">
              <a:spcBef>
                <a:spcPts val="0"/>
              </a:spcBef>
            </a:pPr>
            <a:r>
              <a:rPr lang="ru-RU" sz="2400" dirty="0"/>
              <a:t>Информация для заполнения полей о коде региона, коде вида работы и наименование вида работы, а также номере темы должна быть продублирована с бланка регистрации. «ФИО» участника заполняется прописью. В поле «ФИО участника» при нехватке места участник может внести только фамилию и инициалы.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0D9F-415B-483C-AE2D-DD09FB723751}" type="datetime1">
              <a:rPr lang="ru-RU" smtClean="0"/>
              <a:t>18.11.2021</a:t>
            </a:fld>
            <a:endParaRPr lang="ru-RU"/>
          </a:p>
        </p:txBody>
      </p:sp>
      <p:sp>
        <p:nvSpPr>
          <p:cNvPr id="6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74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0D9F-415B-483C-AE2D-DD09FB723751}" type="datetime1">
              <a:rPr lang="ru-RU" smtClean="0"/>
              <a:t>18.11.2021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59" y="551343"/>
            <a:ext cx="4706855" cy="55532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6546" y="6023429"/>
            <a:ext cx="4921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Лицевая сторона двустороннего бланка записи </a:t>
            </a:r>
            <a:endParaRPr lang="ru-RU" dirty="0"/>
          </a:p>
        </p:txBody>
      </p:sp>
      <p:sp>
        <p:nvSpPr>
          <p:cNvPr id="8" name="Нижний колонтитул 6"/>
          <p:cNvSpPr txBox="1">
            <a:spLocks/>
          </p:cNvSpPr>
          <p:nvPr/>
        </p:nvSpPr>
        <p:spPr>
          <a:xfrm>
            <a:off x="152400" y="138158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385" y="362660"/>
            <a:ext cx="4251158" cy="565009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356387" y="5987018"/>
            <a:ext cx="5232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Оборотная сторона двустороннего бланка записи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82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77394"/>
            <a:ext cx="10515600" cy="435133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/>
              <a:t>В случае использования двустороннего бланка записи при недостатке места для оформления итогового сочинения </a:t>
            </a:r>
            <a:r>
              <a:rPr lang="ru-RU" sz="2400" dirty="0" smtClean="0"/>
              <a:t>на </a:t>
            </a:r>
            <a:r>
              <a:rPr lang="ru-RU" sz="2400" dirty="0"/>
              <a:t>лицевой стороне бланка записи участник может продолжить записи на оборотной стороне </a:t>
            </a:r>
            <a:r>
              <a:rPr lang="ru-RU" sz="2400" dirty="0" smtClean="0"/>
              <a:t>бланка, </a:t>
            </a:r>
            <a:r>
              <a:rPr lang="ru-RU" sz="2400" dirty="0"/>
              <a:t>сделав внизу лицевой стороны запись «смотри на обороте». </a:t>
            </a:r>
          </a:p>
          <a:p>
            <a:pPr algn="just">
              <a:spcBef>
                <a:spcPts val="0"/>
              </a:spcBef>
            </a:pPr>
            <a:r>
              <a:rPr lang="ru-RU" sz="2400" dirty="0"/>
              <a:t>Для удобства все страницы бланка записи пронумерованы и разлинованы пунктирными линиями. </a:t>
            </a:r>
          </a:p>
          <a:p>
            <a:pPr algn="just">
              <a:spcBef>
                <a:spcPts val="0"/>
              </a:spcBef>
            </a:pPr>
            <a:r>
              <a:rPr lang="ru-RU" sz="2400" dirty="0"/>
              <a:t>При недостатке места для оформления итогового сочинения </a:t>
            </a:r>
            <a:r>
              <a:rPr lang="ru-RU" sz="2400" dirty="0" smtClean="0"/>
              <a:t>на </a:t>
            </a:r>
            <a:r>
              <a:rPr lang="ru-RU" sz="2400" dirty="0"/>
              <a:t>основном бланке записи участник может продолжить записи на дополнительном бланке записи, выдаваемом членом комиссии по проведению итогового сочинения </a:t>
            </a:r>
            <a:r>
              <a:rPr lang="ru-RU" sz="2400" dirty="0" smtClean="0"/>
              <a:t>по </a:t>
            </a:r>
            <a:r>
              <a:rPr lang="ru-RU" sz="2400" dirty="0"/>
              <a:t>запросу участника в случае, когда на основном бланке записи (включая его оборотные стороны – в случае двусторонней печати бланка) не осталось места. В случае использования одностороннего бланка записи </a:t>
            </a:r>
            <a:r>
              <a:rPr lang="ru-RU" sz="2400" dirty="0" smtClean="0"/>
              <a:t>при </a:t>
            </a:r>
            <a:r>
              <a:rPr lang="ru-RU" sz="2400" dirty="0"/>
              <a:t>недостатке места для оформления итогового сочинения </a:t>
            </a:r>
            <a:r>
              <a:rPr lang="ru-RU" sz="2400" dirty="0" smtClean="0"/>
              <a:t>на </a:t>
            </a:r>
            <a:r>
              <a:rPr lang="ru-RU" sz="2400" dirty="0"/>
              <a:t>лицевой стороне бланка записи участник может продолжить записи на дополнительном бланке записи. </a:t>
            </a:r>
          </a:p>
          <a:p>
            <a:pPr algn="just">
              <a:spcBef>
                <a:spcPts val="0"/>
              </a:spcBef>
            </a:pPr>
            <a:r>
              <a:rPr lang="ru-RU" sz="2400" dirty="0"/>
              <a:t>Дополнительный бланк записи выдается членом комиссии по проведению итогового сочинения </a:t>
            </a:r>
            <a:r>
              <a:rPr lang="ru-RU" sz="2400" dirty="0" smtClean="0"/>
              <a:t>по </a:t>
            </a:r>
            <a:r>
              <a:rPr lang="ru-RU" sz="2400" dirty="0"/>
              <a:t>запросу участника в случае нехватки места.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0D9F-415B-483C-AE2D-DD09FB723751}" type="datetime1">
              <a:rPr lang="ru-RU" smtClean="0"/>
              <a:t>18.11.2021</a:t>
            </a:fld>
            <a:endParaRPr lang="ru-RU"/>
          </a:p>
        </p:txBody>
      </p:sp>
      <p:sp>
        <p:nvSpPr>
          <p:cNvPr id="7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35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0D9F-415B-483C-AE2D-DD09FB723751}" type="datetime1">
              <a:rPr lang="ru-RU" smtClean="0"/>
              <a:t>18.11.2021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513" y="135464"/>
            <a:ext cx="4605555" cy="658601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36153" y="2054163"/>
            <a:ext cx="5059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Лицевая сторона одностороннего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бланка записи </a:t>
            </a:r>
            <a:endParaRPr lang="ru-RU" dirty="0"/>
          </a:p>
        </p:txBody>
      </p:sp>
      <p:sp>
        <p:nvSpPr>
          <p:cNvPr id="9" name="Нижний колонтитул 6"/>
          <p:cNvSpPr txBox="1">
            <a:spLocks/>
          </p:cNvSpPr>
          <p:nvPr/>
        </p:nvSpPr>
        <p:spPr>
          <a:xfrm>
            <a:off x="152400" y="225242"/>
            <a:ext cx="234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 smtClean="0">
                <a:solidFill>
                  <a:schemeClr val="accent6"/>
                </a:solidFill>
                <a:latin typeface="Monotype Corsiva" panose="03010101010201010101" pitchFamily="66" charset="0"/>
              </a:rPr>
              <a:t>МБОУ "СОШ №52"</a:t>
            </a:r>
            <a:endParaRPr lang="ru-RU" sz="2000" b="1" i="1" dirty="0">
              <a:solidFill>
                <a:schemeClr val="accent6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71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90</TotalTime>
  <Words>782</Words>
  <Application>Microsoft Office PowerPoint</Application>
  <PresentationFormat>Широкоэкранный</PresentationFormat>
  <Paragraphs>67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1. Общая часть </vt:lpstr>
      <vt:lpstr>2. Основные правила заполнения бланков итогового сочинения (изложения) </vt:lpstr>
      <vt:lpstr>Категорически запрещается: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Заполнение полей верхней части бланка регистрации</vt:lpstr>
      <vt:lpstr>В средней части бланка регистрации расположены поля для записи сведений об участнике </vt:lpstr>
      <vt:lpstr>В средней части бланка регистрации также расположена краткая инструкция по заполнению бланков и выполнению итогового сочинения (изложения), а также поле для подписи участника.</vt:lpstr>
      <vt:lpstr>4. Заполнение бланков записи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заполнить бланк ЕГЭ?</dc:title>
  <dc:creator>USER</dc:creator>
  <cp:lastModifiedBy>USER</cp:lastModifiedBy>
  <cp:revision>8</cp:revision>
  <dcterms:created xsi:type="dcterms:W3CDTF">2021-11-18T12:23:46Z</dcterms:created>
  <dcterms:modified xsi:type="dcterms:W3CDTF">2021-11-18T13:54:42Z</dcterms:modified>
</cp:coreProperties>
</file>